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embeddedFontLst>
    <p:embeddedFont>
      <p:font typeface="PT Sans Narrow"/>
      <p:regular r:id="rId55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TSansNarrow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font" Target="fonts/PTSansNarrow-bold.fntdata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2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1338858" y="1362666"/>
            <a:ext cx="9515557" cy="203195"/>
            <a:chOff x="1346429" y="1011300"/>
            <a:chExt cx="6452100" cy="152400"/>
          </a:xfrm>
        </p:grpSpPr>
        <p:cxnSp>
          <p:nvCxnSpPr>
            <p:cNvPr id="21" name="Google Shape;21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1338142" y="2574985"/>
            <a:ext cx="9515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2849608" y="4086640"/>
            <a:ext cx="64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1885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775225" y="113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000"/>
              <a:buFont typeface="PT Sans Narrow"/>
              <a:buNone/>
              <a:defRPr b="1" sz="3600">
                <a:solidFill>
                  <a:srgbClr val="FF9900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838200" y="1438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0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  <a:defRPr>
                <a:solidFill>
                  <a:srgbClr val="999999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  <a:defRPr>
                <a:solidFill>
                  <a:srgbClr val="99999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800"/>
              <a:buChar char="■"/>
              <a:defRPr>
                <a:solidFill>
                  <a:srgbClr val="999999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  <a:defRPr>
                <a:solidFill>
                  <a:srgbClr val="999999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  <a:defRPr>
                <a:solidFill>
                  <a:srgbClr val="999999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8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Slide 2">
  <p:cSld name="1_Title &amp; Subtitle Slide 2">
    <p:bg>
      <p:bgPr>
        <a:solidFill>
          <a:srgbClr val="FAFAFA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6422236"/>
            <a:ext cx="12192000" cy="43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10844815" y="6469361"/>
            <a:ext cx="563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>
            <a:off x="2038449" y="6582021"/>
            <a:ext cx="0" cy="116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/>
        </p:nvSpPr>
        <p:spPr>
          <a:xfrm>
            <a:off x="2061559" y="6524621"/>
            <a:ext cx="135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-US" sz="9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CLASE 8</a:t>
            </a:r>
            <a:endParaRPr b="0" i="0" sz="1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725799" y="6524621"/>
            <a:ext cx="1278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-US" sz="9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Visualización de Datos</a:t>
            </a:r>
            <a:endParaRPr b="0" i="0" sz="1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textJN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700" y="1173350"/>
            <a:ext cx="10932600" cy="4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0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18850" spcFirstLastPara="1" rIns="121900" wrap="square" tIns="12190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i="0" sz="48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Open Sans"/>
              <a:buChar char="■"/>
              <a:defRPr b="0" i="0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6582025"/>
            <a:ext cx="12192000" cy="2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844815" y="6549186"/>
            <a:ext cx="563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1975474" y="6153771"/>
            <a:ext cx="0" cy="116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1"/>
          <p:cNvSpPr txBox="1"/>
          <p:nvPr/>
        </p:nvSpPr>
        <p:spPr>
          <a:xfrm>
            <a:off x="4782084" y="6604671"/>
            <a:ext cx="135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-US" sz="103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CLASE 8</a:t>
            </a:r>
            <a:endParaRPr b="0" i="0" sz="156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15650" y="6604675"/>
            <a:ext cx="147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-US" sz="103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Visualización de Datos</a:t>
            </a:r>
            <a:endParaRPr b="0" i="0" sz="156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338142" y="2574985"/>
            <a:ext cx="9515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5200">
                <a:solidFill>
                  <a:srgbClr val="000000"/>
                </a:solidFill>
              </a:rPr>
              <a:t>Diplomado </a:t>
            </a:r>
            <a:r>
              <a:rPr i="1" lang="en-US" sz="5200">
                <a:solidFill>
                  <a:srgbClr val="000000"/>
                </a:solidFill>
              </a:rPr>
              <a:t>Big Data </a:t>
            </a:r>
            <a:r>
              <a:rPr lang="en-US" sz="5200">
                <a:solidFill>
                  <a:srgbClr val="000000"/>
                </a:solidFill>
              </a:rPr>
              <a:t>y Ciencias de datos Visualización de información</a:t>
            </a:r>
            <a:endParaRPr sz="100">
              <a:solidFill>
                <a:srgbClr val="000000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849608" y="4086640"/>
            <a:ext cx="64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Hernán Valdivieso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Jaime Navon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135981" cy="1207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Google Data Studio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15925" y="1227138"/>
            <a:ext cx="6719571" cy="440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Versión gratuita de Data Studio 360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Orientado a generar reportes y dashboards</a:t>
            </a:r>
            <a:endParaRPr>
              <a:solidFill>
                <a:srgbClr val="00704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Permite conectarse a diversas fuentes de datos por medio de conectores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C00000"/>
                </a:solidFill>
              </a:rPr>
              <a:t>no es una herramienta de BI completa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>
                <a:solidFill>
                  <a:srgbClr val="C00000"/>
                </a:solidFill>
              </a:rPr>
              <a:t>cuesta mezclar datos que vienen de distintas fuentes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496" y="0"/>
            <a:ext cx="5056504" cy="334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Power BI vs Tableau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 BI es "windows oriented", Tableau es más agnóstico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 BI cuesta US$10 por usuario al mes, Tableau cerca de US$70 el creator (viewer vale solo US$12)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Ambos incluyen muchos conectores para datos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Tableau es más rápido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 BI es mas fácil de usar para gente que está acostumbrada a herramientas de office y gente de negocios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Tableau es superior en las posibilidades de análisis de los datos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Tableau ofrece mas visualizaciones avanzadas, customización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/>
              <a:t>Ambas tienen muy buen soporte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Power BI vs Google Data Studio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Plataforma Microsoft o plataforma Google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 BI cuesta US$10 al mes por usuario, Data Studio es free pero dependiendo de los datos puede costar hasta US$19 al mes por usuario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 BI ofrece muchas más funcionalidades  que Data Studio tanto de manejo de datos como de visualización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PowerBI permite importar datos desde archivos locales fácilmente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Para una organización grande con necesidades de visualización complejas y muchos datos Power BI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Para una empresa pequeña que no tiene necesidades muy sofisticadas y no quiere gastar mucha plata Data Stidio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Dashboards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240600" y="1227150"/>
            <a:ext cx="530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rPr i="1" lang="en-US" sz="2100"/>
              <a:t>Display de la información más relevante para el logro del objetivo consolidado y arreglado en una sola pantalla de modo que pueda ser monitoreado con una mirada (S. Few 2004)</a:t>
            </a:r>
            <a:endParaRPr sz="2100"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184" y="239450"/>
            <a:ext cx="6461042" cy="32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223950" y="3483600"/>
            <a:ext cx="117441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Data + Visualización + UI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Los datos típicamente incluyen 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•"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algunas métricas y KPIs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pen Sans"/>
              <a:buChar char="•"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valores que representan historia, tendencias, distribuciones, comparaciones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Los datos se presentan usando los elementos de visualización estudiados antes (diferentes tipos de gráficos, diagramas, etc)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 UI permite al usuario interactuar con los datos (controlar el nivel de detalle, el período considerado, etc)</a:t>
            </a:r>
            <a:endParaRPr b="0" i="0" sz="2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Tipos de Dashboard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Overview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resumen de alto nivel del desempeño del negocio (KPIs)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puede ser de nivel estratégico (estado del negocio contra las metas)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Operacional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monitoreo de actividades de operación del negocio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varios indicadores de status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desempeño actual, orientados a la acción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real time o near real time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Analítico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foco en exploración interactiva de muchos datos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permiten investigar tendencias predecir resultados, descubrir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Buenas Prácticas para Diseño de Dashboards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15650" y="1021418"/>
            <a:ext cx="766536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Elegir el tipo correcto de dashboard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Decidir lo que los usuarios realmente necesitan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conocer a la audiencia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tener en cuenta que solo se dispone de una página (priorizar)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Incluir elementos de control aún cuando no sea de tipo analítico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especialmente si es demasiado lo que se quiere mostrar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drilldown es fácil de entender para todos (año, trimestres, meses, semanas)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Incluir los KPIs relevantes en forma destacada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uso de espacio en blanco, tipo de letra de alta legibilidad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redondear si es necesario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9078" y="3874770"/>
            <a:ext cx="4212922" cy="2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415650" y="28989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Diseñar el layout muy cuidadosamente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Pueden usarse principios de arquitectura de información (diseñadores de páginas Web)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uso de márgenes, espacios en blanco, etc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Tener en cuenta los patrones de lectura F y Z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5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Ser consistente  en el diseño y en los colores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Usar el tipo correcto de gráfico o visualización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Pensar en distintos dispositivos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966" y="2885916"/>
            <a:ext cx="2529783" cy="170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7178" y="2900600"/>
            <a:ext cx="2948075" cy="168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Algunos ejemplos de diseño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80" y="1287642"/>
            <a:ext cx="3447690" cy="1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80" y="2789019"/>
            <a:ext cx="3447690" cy="168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680" y="4613307"/>
            <a:ext cx="3447690" cy="1559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4457700" y="1519515"/>
            <a:ext cx="3659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veces es mejor menos que mas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4537710" y="3297971"/>
            <a:ext cx="44678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Destacar, no es necesario que cubra todo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4651473" y="5030708"/>
            <a:ext cx="4378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Agregar significado o contexto al número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" y="86444"/>
            <a:ext cx="4669790" cy="199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15" y="2227137"/>
            <a:ext cx="4679950" cy="20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" y="4434409"/>
            <a:ext cx="4533898" cy="19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5737323" y="713385"/>
            <a:ext cx="2646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Agrupar cosas similares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5737323" y="3059667"/>
            <a:ext cx="1774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consistente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5821143" y="5221283"/>
            <a:ext cx="2287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Redondear números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15650" y="8155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Fases en Diseño de un Dashboard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15650" y="89568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Definir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Identificar los roles (usuarios, diseñadores, data scientist)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Determinar las principales métricas que interesa mostrar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Prototipear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Elegir la mejor visualización para cada una de las métricas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Arreglar todo en un tablero (usar recortes o cosas que se puedan distribuir fácilmente)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Construir un prototipo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Obtener feedback y volver a iterar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Construir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Obtener los datos necesarios y generar los valores de las métricas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Usar la herramienta de visualización elegida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SzPts val="2000"/>
              <a:buChar char="●"/>
            </a:pPr>
            <a:r>
              <a:rPr lang="en-US"/>
              <a:t>Deployar (distintos dispositivos, cloud, etc)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Herramientas de Software para Visualización en BI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 acuerdo a donde reside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 premise – el software opera en el computador o los computadores de la organización y puede ser ajustado a sus necesidades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cloud based – el software está hosteado en la nube y se accede a través de la internet, generalmente hay un cargo de subscripción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 acuerdo a modelo de cobro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open source - código fuente disponible y mantenido por una comunidad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free – versión gratuita de algún software propietario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propietario – pagado (subscripción o licencia dependiendo de si es on premise o cloud based)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Ejemplo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418" y="318976"/>
            <a:ext cx="2458761" cy="60711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7417466" y="2487078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 Inicial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t out version of the hand written notes"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255" y="84842"/>
            <a:ext cx="8305014" cy="2231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d up version with potential changes before the deployed"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231" y="2176601"/>
            <a:ext cx="8012782" cy="2153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sed and remarked version" id="216" name="Google Shape;21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8036" y="4287887"/>
            <a:ext cx="7654564" cy="213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re revisions on the same visualization"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253" y="209449"/>
            <a:ext cx="8638095" cy="232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al Version of the visualization" id="222" name="Google Shape;2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594" y="2912314"/>
            <a:ext cx="7890236" cy="244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Discusión Ejemplos de Dashboards Reales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021" y="208342"/>
            <a:ext cx="7034519" cy="61286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33" name="Google Shape;233;p36"/>
          <p:cNvSpPr txBox="1"/>
          <p:nvPr>
            <p:ph type="title"/>
          </p:nvPr>
        </p:nvSpPr>
        <p:spPr>
          <a:xfrm>
            <a:off x="459275" y="2083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MuebleSur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66" y="533065"/>
            <a:ext cx="11533366" cy="47335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8" y="287457"/>
            <a:ext cx="11887227" cy="58878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9827" r="8085" t="0"/>
          <a:stretch/>
        </p:blipFill>
        <p:spPr>
          <a:xfrm>
            <a:off x="4077840" y="131219"/>
            <a:ext cx="3211553" cy="633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7" y="218069"/>
            <a:ext cx="3454477" cy="58878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54" name="Google Shape;254;p40"/>
          <p:cNvPicPr preferRelativeResize="0"/>
          <p:nvPr/>
        </p:nvPicPr>
        <p:blipFill rotWithShape="1">
          <a:blip r:embed="rId3">
            <a:alphaModFix/>
          </a:blip>
          <a:srcRect b="50278" l="0" r="0" t="0"/>
          <a:stretch/>
        </p:blipFill>
        <p:spPr>
          <a:xfrm>
            <a:off x="4745520" y="74063"/>
            <a:ext cx="7411731" cy="628112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55" name="Google Shape;255;p40"/>
          <p:cNvSpPr/>
          <p:nvPr/>
        </p:nvSpPr>
        <p:spPr>
          <a:xfrm>
            <a:off x="6195" y="74063"/>
            <a:ext cx="3734421" cy="31124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7" y="218069"/>
            <a:ext cx="3454477" cy="58878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1176" l="0" r="0" t="49102"/>
          <a:stretch/>
        </p:blipFill>
        <p:spPr>
          <a:xfrm>
            <a:off x="5341286" y="243671"/>
            <a:ext cx="6688394" cy="56681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62" name="Google Shape;262;p41"/>
          <p:cNvSpPr/>
          <p:nvPr/>
        </p:nvSpPr>
        <p:spPr>
          <a:xfrm>
            <a:off x="52040" y="3077737"/>
            <a:ext cx="3734421" cy="31124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Aspectos que se deben considerar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facilidad de uso, interfaz amistosa, documentación, tutoriales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conectividad con datos, ser capaz de conectarse con diversas fuentes de datos (pueden ser grandes volúmenes)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escalabilidad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competencias y habilidades de los usuarios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web app o escritorio – preferir aplicaciones web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costo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9955" y="255807"/>
            <a:ext cx="6727527" cy="59841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72" name="Google Shape;272;p43"/>
          <p:cNvSpPr txBox="1"/>
          <p:nvPr>
            <p:ph type="title"/>
          </p:nvPr>
        </p:nvSpPr>
        <p:spPr>
          <a:xfrm>
            <a:off x="415650" y="374904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Acal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36349" l="0" r="0" t="6488"/>
          <a:stretch/>
        </p:blipFill>
        <p:spPr>
          <a:xfrm>
            <a:off x="317229" y="271908"/>
            <a:ext cx="11557545" cy="58767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 b="-6479" l="0" r="0" t="62626"/>
          <a:stretch/>
        </p:blipFill>
        <p:spPr>
          <a:xfrm>
            <a:off x="317229" y="1341998"/>
            <a:ext cx="11557545" cy="450840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697" y="931264"/>
            <a:ext cx="9684604" cy="54971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92" name="Google Shape;292;p47"/>
          <p:cNvSpPr txBox="1"/>
          <p:nvPr>
            <p:ph type="title"/>
          </p:nvPr>
        </p:nvSpPr>
        <p:spPr>
          <a:xfrm>
            <a:off x="252075" y="556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Energía Renovable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74" y="265294"/>
            <a:ext cx="10615020" cy="61199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869" y="989819"/>
            <a:ext cx="9604918" cy="544676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307" name="Google Shape;307;p50"/>
          <p:cNvSpPr txBox="1"/>
          <p:nvPr>
            <p:ph type="title"/>
          </p:nvPr>
        </p:nvSpPr>
        <p:spPr>
          <a:xfrm>
            <a:off x="132125" y="-8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OCENSA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183" y="465853"/>
            <a:ext cx="9335634" cy="534549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Cualidades de una buena herramienta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15650" y="1642794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-US"/>
              <a:t>Flexible – permite explorar de múltiples formas, elegir el tipo de gráfico, recomendar pero no obligar</a:t>
            </a:r>
            <a:endParaRPr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-US"/>
              <a:t>Hermoso – es cierto que la historia es lo importante pero que diferente es un libro de cuentos con lindas ilustraciones</a:t>
            </a:r>
            <a:endParaRPr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●"/>
            </a:pPr>
            <a:r>
              <a:rPr lang="en-US"/>
              <a:t>Social – puede ser usado por mucha gente, soporta la colaboración, se pueden definir roles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79" y="160757"/>
            <a:ext cx="10654642" cy="60851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15" y="34722"/>
            <a:ext cx="11034816" cy="61988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63" y="582540"/>
            <a:ext cx="11663542" cy="569291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749" y="943200"/>
            <a:ext cx="8582125" cy="54634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337" name="Google Shape;337;p56"/>
          <p:cNvSpPr txBox="1"/>
          <p:nvPr>
            <p:ph type="title"/>
          </p:nvPr>
        </p:nvSpPr>
        <p:spPr>
          <a:xfrm>
            <a:off x="143025" y="-8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Retailer X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1885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401" y="1173348"/>
            <a:ext cx="6517676" cy="534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8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Kueski (préstamos personales)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85" y="433269"/>
            <a:ext cx="7607564" cy="57320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941" y="375077"/>
            <a:ext cx="8752019" cy="55383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Funcionalidades que pueden ofrecer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Visualización de Datos – lejos lo más relevante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Soporte desde dispositivos móviles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Control de acceso en base a roles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Snapshots históricos de las visualizaciones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Emails automáticos de acuerdo a reglas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Uso de templates para visualizaciones comunes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Pivoteo visual (combinado con tablas dinámicas)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Soporte de descubrimiento visual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/>
              <a:t>Soporte para limpiar o preparar datos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478" y="797867"/>
            <a:ext cx="8307599" cy="557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2"/>
          <p:cNvSpPr txBox="1"/>
          <p:nvPr>
            <p:ph idx="4294967295" type="title"/>
          </p:nvPr>
        </p:nvSpPr>
        <p:spPr>
          <a:xfrm>
            <a:off x="230275" y="-8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Bancomer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Cuadrante Mágico de Gartner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343" y="1110574"/>
            <a:ext cx="4962498" cy="495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504" y="1486701"/>
            <a:ext cx="4202443" cy="4202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3372592" y="2059786"/>
            <a:ext cx="1983179" cy="1740317"/>
          </a:xfrm>
          <a:prstGeom prst="ellipse">
            <a:avLst/>
          </a:prstGeom>
          <a:noFill/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7752768" y="1688683"/>
            <a:ext cx="1983179" cy="1740317"/>
          </a:xfrm>
          <a:prstGeom prst="ellipse">
            <a:avLst/>
          </a:prstGeom>
          <a:noFill/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Tableau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15650" y="122715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Ventajas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maduro, intuitivo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cientos de opciones para importar datos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capacidad de manejo de mapas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fácil explorar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versión pública gratuita disponible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mucha información, videos, tutoriales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Desventajas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opciones no gratuitas son relativamente caras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la versión pública no permite mantener datos privados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460" y="0"/>
            <a:ext cx="5543061" cy="381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PowerBI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15925" y="1227138"/>
            <a:ext cx="6508410" cy="440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Updates frecuentes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No solo visualización (es una herramienta de BI)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Barato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Permite integrar datos de múltiples fuentes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00704E"/>
                </a:solidFill>
              </a:rPr>
              <a:t>Integración con Azure</a:t>
            </a:r>
            <a:endParaRPr>
              <a:solidFill>
                <a:srgbClr val="00704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C00000"/>
                </a:solidFill>
              </a:rPr>
              <a:t>Confuso en ciertos aspectos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C00000"/>
                </a:solidFill>
              </a:rPr>
              <a:t>Paradigmas algo antiguos en data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>
                <a:solidFill>
                  <a:srgbClr val="C00000"/>
                </a:solidFill>
              </a:rPr>
              <a:t>Menos flexible en tipos y formas de visualización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335" y="0"/>
            <a:ext cx="5267665" cy="277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15650" y="23014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Qlik (Sense)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15650" y="1925590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Empresa creada en Suecia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Solución completa de BI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Ventajas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drill down robusto (visualización interactiva)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abarca muchas de las tareas de análisis de datos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modelos de datos asociativos muy flexibles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diseño responsivo (smartphone, tablet, pc)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Desventajas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algo mas cara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pocas posibilidades de customización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983" y="0"/>
            <a:ext cx="6723018" cy="360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50BBB1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